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61" r:id="rId3"/>
    <p:sldId id="269" r:id="rId4"/>
    <p:sldId id="262" r:id="rId5"/>
    <p:sldId id="260" r:id="rId6"/>
    <p:sldId id="263" r:id="rId7"/>
    <p:sldId id="264" r:id="rId8"/>
    <p:sldId id="293" r:id="rId9"/>
    <p:sldId id="266" r:id="rId10"/>
    <p:sldId id="265" r:id="rId11"/>
    <p:sldId id="257" r:id="rId12"/>
    <p:sldId id="268" r:id="rId13"/>
    <p:sldId id="267" r:id="rId14"/>
    <p:sldId id="288" r:id="rId15"/>
    <p:sldId id="273" r:id="rId16"/>
    <p:sldId id="270" r:id="rId17"/>
    <p:sldId id="272" r:id="rId18"/>
    <p:sldId id="276" r:id="rId19"/>
    <p:sldId id="277" r:id="rId20"/>
    <p:sldId id="274" r:id="rId21"/>
    <p:sldId id="284" r:id="rId22"/>
    <p:sldId id="282" r:id="rId23"/>
    <p:sldId id="289" r:id="rId24"/>
    <p:sldId id="290" r:id="rId25"/>
    <p:sldId id="291" r:id="rId26"/>
    <p:sldId id="278" r:id="rId27"/>
    <p:sldId id="279" r:id="rId28"/>
    <p:sldId id="280" r:id="rId29"/>
    <p:sldId id="286" r:id="rId30"/>
    <p:sldId id="287" r:id="rId31"/>
    <p:sldId id="285" r:id="rId32"/>
    <p:sldId id="29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7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720BAC-11A4-4E95-8C92-06D9B0D78032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A2EB1-845C-48A3-AE83-2F33C8870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7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A2EB1-845C-48A3-AE83-2F33C8870C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89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5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5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38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2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409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05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586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92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0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9DE5C4-40D1-4F61-BFAE-C4252066C0C7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FB65F3-55EC-4C85-AFAA-EE19D476AA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7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42455"/>
            <a:ext cx="9144000" cy="3267508"/>
          </a:xfrm>
        </p:spPr>
        <p:txBody>
          <a:bodyPr>
            <a:normAutofit fontScale="90000"/>
          </a:bodyPr>
          <a:lstStyle/>
          <a:p>
            <a:r>
              <a:rPr lang="en-US" dirty="0"/>
              <a:t>Analysis of micro-instabilities  impact on the electron temperature gradient length in NSTX pedestals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6091"/>
            <a:ext cx="9144000" cy="135081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Presenter: Max </a:t>
            </a:r>
            <a:r>
              <a:rPr lang="en-US" dirty="0"/>
              <a:t>T. </a:t>
            </a:r>
            <a:r>
              <a:rPr lang="en-US" dirty="0" smtClean="0"/>
              <a:t>Curie</a:t>
            </a:r>
          </a:p>
          <a:p>
            <a:r>
              <a:rPr lang="en-US" sz="1800" dirty="0" smtClean="0"/>
              <a:t>Galina </a:t>
            </a:r>
            <a:r>
              <a:rPr lang="en-US" sz="1800" dirty="0" err="1"/>
              <a:t>Avdeeva</a:t>
            </a:r>
            <a:r>
              <a:rPr lang="en-US" sz="1800" dirty="0"/>
              <a:t>, Jason </a:t>
            </a:r>
            <a:r>
              <a:rPr lang="en-US" sz="1800" dirty="0" err="1"/>
              <a:t>Parisi</a:t>
            </a:r>
            <a:r>
              <a:rPr lang="en-US" sz="1800" dirty="0"/>
              <a:t>, Gary </a:t>
            </a:r>
            <a:r>
              <a:rPr lang="en-US" sz="1800" dirty="0" err="1"/>
              <a:t>Staebler</a:t>
            </a:r>
            <a:r>
              <a:rPr lang="en-US" sz="1800" dirty="0"/>
              <a:t>, David R. Hatch, Stefano </a:t>
            </a:r>
            <a:r>
              <a:rPr lang="en-US" sz="1800" dirty="0" err="1"/>
              <a:t>Munaretto</a:t>
            </a:r>
            <a:r>
              <a:rPr lang="en-US" sz="1800" dirty="0"/>
              <a:t>, Shelly Lei, Sterling Smith, Walter Guttenfelder, Mate Lampert, Oak Nelson, </a:t>
            </a:r>
            <a:r>
              <a:rPr lang="en-US" sz="1800" dirty="0" smtClean="0"/>
              <a:t>Tom </a:t>
            </a:r>
            <a:r>
              <a:rPr lang="en-US" sz="1800" dirty="0" err="1"/>
              <a:t>Neiser</a:t>
            </a:r>
            <a:r>
              <a:rPr lang="en-US" sz="1800" dirty="0"/>
              <a:t>, Joel </a:t>
            </a:r>
            <a:r>
              <a:rPr lang="en-US" sz="1800" dirty="0" err="1"/>
              <a:t>Larakers</a:t>
            </a:r>
            <a:r>
              <a:rPr lang="en-US" sz="1800" dirty="0"/>
              <a:t>, Stanley Kaye, Eric Fredrickson, Ahmed Diallo, </a:t>
            </a:r>
            <a:r>
              <a:rPr lang="en-US" sz="1800" dirty="0" err="1"/>
              <a:t>Ehab</a:t>
            </a:r>
            <a:r>
              <a:rPr lang="en-US" sz="1800" dirty="0"/>
              <a:t> Hassan, Michael </a:t>
            </a:r>
            <a:r>
              <a:rPr lang="en-US" sz="1800" dirty="0" err="1"/>
              <a:t>Halfmoon</a:t>
            </a:r>
            <a:r>
              <a:rPr lang="en-US" sz="1800" dirty="0"/>
              <a:t>, </a:t>
            </a:r>
            <a:r>
              <a:rPr lang="en-US" sz="1800" dirty="0" smtClean="0"/>
              <a:t>Joshua </a:t>
            </a:r>
            <a:r>
              <a:rPr lang="en-US" sz="1800" dirty="0"/>
              <a:t>M </a:t>
            </a:r>
            <a:r>
              <a:rPr lang="en-US" sz="1800" dirty="0" err="1"/>
              <a:t>Manela</a:t>
            </a:r>
            <a:r>
              <a:rPr lang="en-US" sz="1800" dirty="0"/>
              <a:t>, Matthew M </a:t>
            </a:r>
            <a:r>
              <a:rPr lang="en-US" sz="1800" dirty="0" err="1"/>
              <a:t>Tennery</a:t>
            </a:r>
            <a:r>
              <a:rPr lang="en-US" sz="1800" dirty="0"/>
              <a:t>, NSTX team</a:t>
            </a:r>
          </a:p>
        </p:txBody>
      </p:sp>
    </p:spTree>
    <p:extLst>
      <p:ext uri="{BB962C8B-B14F-4D97-AF65-F5344CB8AC3E}">
        <p14:creationId xmlns:p14="http://schemas.microsoft.com/office/powerpoint/2010/main" val="3483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50527" y="104748"/>
            <a:ext cx="5067960" cy="1325563"/>
          </a:xfrm>
        </p:spPr>
        <p:txBody>
          <a:bodyPr/>
          <a:lstStyle/>
          <a:p>
            <a:r>
              <a:rPr lang="en-US" dirty="0" smtClean="0"/>
              <a:t>Work flow</a:t>
            </a:r>
            <a:endParaRPr lang="en-US" dirty="0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EAF4B43-7FC1-4123-9685-2BFBDF933B65}"/>
              </a:ext>
            </a:extLst>
          </p:cNvPr>
          <p:cNvSpPr/>
          <p:nvPr/>
        </p:nvSpPr>
        <p:spPr>
          <a:xfrm>
            <a:off x="935337" y="288363"/>
            <a:ext cx="403473" cy="58007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BD75A-B9E2-42D9-B62D-5883146273D2}"/>
              </a:ext>
            </a:extLst>
          </p:cNvPr>
          <p:cNvSpPr txBox="1"/>
          <p:nvPr/>
        </p:nvSpPr>
        <p:spPr>
          <a:xfrm>
            <a:off x="148605" y="2909040"/>
            <a:ext cx="738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0.05s/shot</a:t>
            </a:r>
            <a:endParaRPr lang="en-US" sz="18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0" idx="2"/>
            <a:endCxn id="31" idx="0"/>
          </p:cNvCxnSpPr>
          <p:nvPr/>
        </p:nvCxnSpPr>
        <p:spPr>
          <a:xfrm flipH="1">
            <a:off x="2763756" y="647414"/>
            <a:ext cx="1" cy="240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2051283" y="212214"/>
            <a:ext cx="1424947" cy="4352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Discharge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Flowchart: Alternate Process 30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/>
              <p:nvPr/>
            </p:nvSpPr>
            <p:spPr>
              <a:xfrm>
                <a:off x="1569836" y="887646"/>
                <a:ext cx="2387839" cy="646691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Get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sz="1600" dirty="0" smtClean="0"/>
                  <a:t> </a:t>
                </a:r>
                <a:endParaRPr lang="en-US" sz="1600" dirty="0"/>
              </a:p>
            </p:txBody>
          </p:sp>
        </mc:Choice>
        <mc:Fallback xmlns="">
          <p:sp>
            <p:nvSpPr>
              <p:cNvPr id="31" name="Flowchart: Alternate Process 30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836" y="887646"/>
                <a:ext cx="2387839" cy="646691"/>
              </a:xfrm>
              <a:prstGeom prst="flowChartAlternateProcess">
                <a:avLst/>
              </a:prstGeom>
              <a:blipFill>
                <a:blip r:embed="rId3"/>
                <a:stretch>
                  <a:fillRect l="-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Alternate Process 31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1569836" y="1712264"/>
            <a:ext cx="2387839" cy="64669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Cut </a:t>
            </a:r>
            <a:r>
              <a:rPr lang="en-US" sz="1600" dirty="0"/>
              <a:t>R 0.9 ~ </a:t>
            </a:r>
            <a:r>
              <a:rPr lang="en-US" sz="1600" dirty="0" smtClean="0"/>
              <a:t>1.45m</a:t>
            </a:r>
          </a:p>
          <a:p>
            <a:pPr algn="ctr"/>
            <a:r>
              <a:rPr lang="en-US" sz="1600" dirty="0" smtClean="0"/>
              <a:t>Choose the plateau time</a:t>
            </a:r>
            <a:endParaRPr lang="en-US" sz="1600" dirty="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1569836" y="2536882"/>
            <a:ext cx="2387839" cy="64669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Interpolate the time and radius to uniform coordinate</a:t>
            </a:r>
            <a:endParaRPr lang="en-US" sz="1600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1569328" y="3361500"/>
            <a:ext cx="2387839" cy="532522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Calculate the </a:t>
            </a:r>
          </a:p>
          <a:p>
            <a:pPr algn="ctr"/>
            <a:r>
              <a:rPr lang="en-US" sz="1600" dirty="0" err="1" smtClean="0"/>
              <a:t>dn</a:t>
            </a:r>
            <a:r>
              <a:rPr lang="en-US" sz="1600" dirty="0" smtClean="0"/>
              <a:t>/</a:t>
            </a:r>
            <a:r>
              <a:rPr lang="en-US" sz="1600" dirty="0" err="1" smtClean="0"/>
              <a:t>dR</a:t>
            </a:r>
            <a:r>
              <a:rPr lang="en-US" sz="1600" dirty="0"/>
              <a:t>, </a:t>
            </a:r>
            <a:r>
              <a:rPr lang="en-US" sz="1600" dirty="0" err="1" smtClean="0"/>
              <a:t>dT</a:t>
            </a:r>
            <a:r>
              <a:rPr lang="en-US" sz="1600" dirty="0" smtClean="0"/>
              <a:t>/</a:t>
            </a:r>
            <a:r>
              <a:rPr lang="en-US" sz="1600" dirty="0" err="1" smtClean="0"/>
              <a:t>dR</a:t>
            </a:r>
            <a:r>
              <a:rPr lang="en-US" sz="1600" dirty="0" smtClean="0"/>
              <a:t> 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/>
              <p:nvPr/>
            </p:nvSpPr>
            <p:spPr>
              <a:xfrm>
                <a:off x="1569328" y="4896567"/>
                <a:ext cx="2387839" cy="1282560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Output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𝑝𝑒𝑑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𝑝𝑒𝑑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𝑛𝑒</m:t>
                          </m:r>
                        </m:sub>
                      </m:sSub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𝑒𝑖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Flowchart: Alternate Process 34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8" y="4896567"/>
                <a:ext cx="2387839" cy="1282560"/>
              </a:xfrm>
              <a:prstGeom prst="flowChartAlternateProcess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Flowchart: Alternate Process 35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/>
              <p:nvPr/>
            </p:nvSpPr>
            <p:spPr>
              <a:xfrm>
                <a:off x="1569328" y="4071949"/>
                <a:ext cx="2387839" cy="646691"/>
              </a:xfrm>
              <a:prstGeom prst="flowChartAlternateProcess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/>
                  <a:t>Find pedestal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𝑝𝑒𝑑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Flowchart: Alternate Process 35">
                <a:extLst>
                  <a:ext uri="{FF2B5EF4-FFF2-40B4-BE49-F238E27FC236}">
                    <a16:creationId xmlns:a16="http://schemas.microsoft.com/office/drawing/2014/main" id="{043440F4-1894-4A60-9CA0-6E8EE2A5F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9328" y="4071949"/>
                <a:ext cx="2387839" cy="646691"/>
              </a:xfrm>
              <a:prstGeom prst="flowChartAlternateProcess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>
            <a:off x="2763756" y="1534337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2763756" y="2358955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3" idx="2"/>
            <a:endCxn id="34" idx="0"/>
          </p:cNvCxnSpPr>
          <p:nvPr/>
        </p:nvCxnSpPr>
        <p:spPr>
          <a:xfrm flipH="1">
            <a:off x="2763248" y="3183573"/>
            <a:ext cx="508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4" idx="2"/>
            <a:endCxn id="36" idx="0"/>
          </p:cNvCxnSpPr>
          <p:nvPr/>
        </p:nvCxnSpPr>
        <p:spPr>
          <a:xfrm>
            <a:off x="2763248" y="3894022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6" idx="2"/>
            <a:endCxn id="35" idx="0"/>
          </p:cNvCxnSpPr>
          <p:nvPr/>
        </p:nvCxnSpPr>
        <p:spPr>
          <a:xfrm>
            <a:off x="2763248" y="4718640"/>
            <a:ext cx="0" cy="177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ontent Placeholder 2"/>
              <p:cNvSpPr txBox="1">
                <a:spLocks/>
              </p:cNvSpPr>
              <p:nvPr/>
            </p:nvSpPr>
            <p:spPr>
              <a:xfrm>
                <a:off x="5588907" y="1299082"/>
                <a:ext cx="5791199" cy="31412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The whole process time 20min to go through (10,000 discharges</a:t>
                </a:r>
                <a:r>
                  <a:rPr lang="en-US" dirty="0" smtClean="0"/>
                  <a:t>), about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400,000 time slices in total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num>
                      <m:den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Take H-mode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07" y="1299082"/>
                <a:ext cx="5791199" cy="3141299"/>
              </a:xfrm>
              <a:prstGeom prst="rect">
                <a:avLst/>
              </a:prstGeom>
              <a:blipFill>
                <a:blip r:embed="rId6"/>
                <a:stretch>
                  <a:fillRect l="-1684" t="-3883" b="-4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043440F4-1894-4A60-9CA0-6E8EE2A5FC9A}"/>
              </a:ext>
            </a:extLst>
          </p:cNvPr>
          <p:cNvSpPr/>
          <p:nvPr/>
        </p:nvSpPr>
        <p:spPr>
          <a:xfrm>
            <a:off x="4645770" y="5181149"/>
            <a:ext cx="2387839" cy="71339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Filter out the unusable data</a:t>
            </a:r>
            <a:endParaRPr lang="en-US" sz="1600" dirty="0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CD2440AF-5306-46B4-B7BB-380F2F9AB1F6}"/>
              </a:ext>
            </a:extLst>
          </p:cNvPr>
          <p:cNvCxnSpPr>
            <a:cxnSpLocks/>
            <a:stCxn id="35" idx="3"/>
            <a:endCxn id="67" idx="1"/>
          </p:cNvCxnSpPr>
          <p:nvPr/>
        </p:nvCxnSpPr>
        <p:spPr>
          <a:xfrm>
            <a:off x="3957167" y="5537847"/>
            <a:ext cx="688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22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H-mode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1519" cy="467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2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H-mode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1519" cy="46716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248" y="707016"/>
            <a:ext cx="3271022" cy="230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9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Spotting H-mode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7131519" cy="46716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742709" y="1974273"/>
            <a:ext cx="1946564" cy="34428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917873" y="1110190"/>
                <a:ext cx="3808350" cy="12334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/>
                  <a:t>The current filter for H-mode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𝑝𝑒𝑑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&gt;1.35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873" y="1110190"/>
                <a:ext cx="3808350" cy="1233415"/>
              </a:xfrm>
              <a:prstGeom prst="rect">
                <a:avLst/>
              </a:prstGeom>
              <a:blipFill>
                <a:blip r:embed="rId3"/>
                <a:stretch>
                  <a:fillRect l="-2560" t="-3960" r="-1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383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Quantities 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881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/>
                  <a:t> dependence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</p:spPr>
            <p:txBody>
              <a:bodyPr/>
              <a:lstStyle/>
              <a:p>
                <a:r>
                  <a:rPr lang="en-US" dirty="0" smtClean="0"/>
                  <a:t>There is a </a:t>
                </a:r>
                <a:r>
                  <a:rPr lang="en-US" dirty="0"/>
                  <a:t>l</a:t>
                </a:r>
                <a:r>
                  <a:rPr lang="en-US" dirty="0" smtClean="0"/>
                  <a:t>arge cluster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dirty="0" smtClean="0"/>
                  <a:t> is the likely attributed by electron temperature gradient mode (ETG)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  <a:blipFill>
                <a:blip r:embed="rId3"/>
                <a:stretch>
                  <a:fillRect l="-189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0" y="1357745"/>
            <a:ext cx="5764407" cy="455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1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dirty="0" smtClean="0"/>
                  <a:t> dependence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</p:spPr>
            <p:txBody>
              <a:bodyPr/>
              <a:lstStyle/>
              <a:p>
                <a:r>
                  <a:rPr lang="en-US" dirty="0" smtClean="0"/>
                  <a:t>There is a </a:t>
                </a:r>
                <a:r>
                  <a:rPr lang="en-US" dirty="0"/>
                  <a:t>l</a:t>
                </a:r>
                <a:r>
                  <a:rPr lang="en-US" dirty="0" smtClean="0"/>
                  <a:t>arge cluster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&lt;1.5</m:t>
                    </m:r>
                  </m:oMath>
                </a14:m>
                <a:r>
                  <a:rPr lang="en-US" dirty="0" smtClean="0"/>
                  <a:t> is the likely attributed by electron temperature gradient mode (ETG)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02035" y="1825625"/>
                <a:ext cx="5784273" cy="4351338"/>
              </a:xfrm>
              <a:blipFill>
                <a:blip r:embed="rId3"/>
                <a:stretch>
                  <a:fillRect l="-189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60" y="1357745"/>
            <a:ext cx="5764407" cy="4556709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 rot="990607">
            <a:off x="1313506" y="3164903"/>
            <a:ext cx="805104" cy="222112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dependence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</p:spPr>
            <p:txBody>
              <a:bodyPr/>
              <a:lstStyle/>
              <a:p>
                <a:r>
                  <a:rPr lang="en-US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seem to limit the density gradient, which is expected to KBM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  <a:blipFill>
                <a:blip r:embed="rId3"/>
                <a:stretch>
                  <a:fillRect l="-1942" t="-1993" r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" y="1582661"/>
            <a:ext cx="4191363" cy="51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4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dependence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</p:spPr>
            <p:txBody>
              <a:bodyPr/>
              <a:lstStyle/>
              <a:p>
                <a:r>
                  <a:rPr lang="en-US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seem to limit the density gradient, which is expected to KBM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  <a:blipFill>
                <a:blip r:embed="rId3"/>
                <a:stretch>
                  <a:fillRect l="-1942" t="-1993" r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" y="1582661"/>
            <a:ext cx="4191363" cy="51058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277644">
            <a:off x="3497734" y="4767311"/>
            <a:ext cx="646899" cy="15241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0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dependence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</p:spPr>
            <p:txBody>
              <a:bodyPr/>
              <a:lstStyle/>
              <a:p>
                <a:r>
                  <a:rPr lang="en-US" dirty="0" smtClean="0"/>
                  <a:t>The higher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seem to limit the density gradient, which is expected to KBM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01144" y="1281545"/>
                <a:ext cx="5652655" cy="4895418"/>
              </a:xfrm>
              <a:blipFill>
                <a:blip r:embed="rId3"/>
                <a:stretch>
                  <a:fillRect l="-1942" t="-1993" r="-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4" y="1582661"/>
            <a:ext cx="4191363" cy="5105842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1277644">
            <a:off x="3497734" y="4767311"/>
            <a:ext cx="646899" cy="152417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4659"/>
          <a:stretch/>
        </p:blipFill>
        <p:spPr>
          <a:xfrm>
            <a:off x="4977427" y="2491102"/>
            <a:ext cx="7041391" cy="41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3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</a:p>
          <a:p>
            <a:r>
              <a:rPr lang="en-US" dirty="0" smtClean="0"/>
              <a:t>Approach</a:t>
            </a:r>
          </a:p>
          <a:p>
            <a:r>
              <a:rPr lang="en-US" dirty="0" smtClean="0"/>
              <a:t>Results</a:t>
            </a:r>
          </a:p>
          <a:p>
            <a:r>
              <a:rPr lang="en-US" dirty="0" smtClean="0"/>
              <a:t>Future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80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dependence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92836" y="1825625"/>
            <a:ext cx="2860964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198" y="1491245"/>
            <a:ext cx="7382638" cy="529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4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39" y="1115289"/>
            <a:ext cx="6195824" cy="5366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93965" y="-4849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dependence</a:t>
                </a:r>
              </a:p>
            </p:txBody>
          </p:sp>
        </mc:Choice>
        <mc:Fallback xmlns="">
          <p:sp>
            <p:nvSpPr>
              <p:cNvPr id="8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3965" y="-4849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10570" y="727364"/>
                <a:ext cx="5063836" cy="5414963"/>
              </a:xfrm>
            </p:spPr>
            <p:txBody>
              <a:bodyPr/>
              <a:lstStyle/>
              <a:p>
                <a:r>
                  <a:rPr lang="en-US" dirty="0" smtClean="0"/>
                  <a:t>Electron density gradient is higher with 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0570" y="727364"/>
                <a:ext cx="5063836" cy="5414963"/>
              </a:xfrm>
              <a:blipFill>
                <a:blip r:embed="rId4"/>
                <a:stretch>
                  <a:fillRect l="-2169" t="-1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35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05800" y="365125"/>
                <a:ext cx="3047999" cy="1325563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𝑒𝑖</m:t>
                        </m:r>
                      </m:sub>
                    </m:sSub>
                  </m:oMath>
                </a14:m>
                <a:r>
                  <a:rPr lang="en-US" sz="3200" dirty="0"/>
                  <a:t> </a:t>
                </a:r>
                <a:r>
                  <a:rPr lang="en-US" sz="3200" dirty="0" smtClean="0"/>
                  <a:t>dependence </a:t>
                </a:r>
                <a:br>
                  <a:rPr lang="en-US" sz="3200" dirty="0" smtClean="0"/>
                </a:br>
                <a:r>
                  <a:rPr lang="en-US" sz="3200" dirty="0" smtClean="0"/>
                  <a:t>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05800" y="365125"/>
                <a:ext cx="3047999" cy="1325563"/>
              </a:xfrm>
              <a:blipFill>
                <a:blip r:embed="rId2"/>
                <a:stretch>
                  <a:fillRect l="-5210" b="-2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39544" y="1825625"/>
            <a:ext cx="3214255" cy="4351338"/>
          </a:xfrm>
        </p:spPr>
        <p:txBody>
          <a:bodyPr/>
          <a:lstStyle/>
          <a:p>
            <a:r>
              <a:rPr lang="en-US" dirty="0" smtClean="0"/>
              <a:t>The large beta seems to have limited collision frequency at 20kHz, where we found strong magnetic signals in a dozen discharges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14" y="658091"/>
            <a:ext cx="7906198" cy="591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6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304034"/>
              </p:ext>
            </p:extLst>
          </p:nvPr>
        </p:nvGraphicFramePr>
        <p:xfrm>
          <a:off x="277091" y="2404198"/>
          <a:ext cx="6262254" cy="2236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43709">
                  <a:extLst>
                    <a:ext uri="{9D8B030D-6E8A-4147-A177-3AD203B41FA5}">
                      <a16:colId xmlns:a16="http://schemas.microsoft.com/office/drawing/2014/main" val="4172394125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199923174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2278174118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3997495446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1036637602"/>
                    </a:ext>
                  </a:extLst>
                </a:gridCol>
                <a:gridCol w="1043709">
                  <a:extLst>
                    <a:ext uri="{9D8B030D-6E8A-4147-A177-3AD203B41FA5}">
                      <a16:colId xmlns:a16="http://schemas.microsoft.com/office/drawing/2014/main" val="675202822"/>
                    </a:ext>
                  </a:extLst>
                </a:gridCol>
              </a:tblGrid>
              <a:tr h="3727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Quantity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eat_e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beta_e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nu_ei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a/L_ne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a/L_Te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56617320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eat_e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--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 smtClean="0">
                          <a:effectLst/>
                        </a:rPr>
                        <a:t>ETG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60296928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beta_e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--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KBM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13939547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 err="1">
                          <a:effectLst/>
                        </a:rPr>
                        <a:t>nu_ei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--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999941561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a/L_ne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--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5253766"/>
                  </a:ext>
                </a:extLst>
              </a:tr>
              <a:tr h="372704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a/L_Te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 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--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3995598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6934200" y="727364"/>
            <a:ext cx="4540206" cy="5414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KBM and ETG can be found prevalence in the NSTX pedestal.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MTM’s presents need further investigation.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99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Compared such data with analytical theory </a:t>
                </a:r>
              </a:p>
              <a:p>
                <a:r>
                  <a:rPr lang="en-US" dirty="0" smtClean="0"/>
                  <a:t>Compare such a data with a large set of simulations </a:t>
                </a:r>
              </a:p>
              <a:p>
                <a:r>
                  <a:rPr lang="en-US" dirty="0" smtClean="0"/>
                  <a:t>Adding spectrogram such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 smtClean="0"/>
                  <a:t> into the database and survey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29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4213" y="5149852"/>
            <a:ext cx="3429000" cy="123998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GitHub</a:t>
            </a:r>
          </a:p>
          <a:p>
            <a:pPr marL="0" indent="0">
              <a:buNone/>
            </a:pPr>
            <a:r>
              <a:rPr lang="en-US" dirty="0" smtClean="0"/>
              <a:t>https</a:t>
            </a:r>
            <a:r>
              <a:rPr lang="en-US" dirty="0"/>
              <a:t>://github.com/maxtcurie/NSTX_database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5771" y="1690688"/>
            <a:ext cx="3319322" cy="3328465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516093" y="5371523"/>
            <a:ext cx="3429000" cy="1239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Presentation recording: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To be uploaded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58" y="1834970"/>
            <a:ext cx="3145455" cy="312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84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3615"/>
            <a:ext cx="6809509" cy="521148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572491" y="1392382"/>
            <a:ext cx="4260273" cy="46966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99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982" y="1535493"/>
            <a:ext cx="7207382" cy="521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0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7781" y="620279"/>
            <a:ext cx="4973782" cy="54272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18" y="714645"/>
            <a:ext cx="5479461" cy="6143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706582" y="-124691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dependence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06582" y="-124691"/>
                <a:ext cx="10515600" cy="13255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2646219" y="921327"/>
            <a:ext cx="0" cy="53824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7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study using gyro-kinetic has found that micro-instabilities such as KBM, ITG, ETG, MTM existing in the NSTX pedestal. </a:t>
            </a:r>
            <a:endParaRPr lang="en-US" dirty="0"/>
          </a:p>
          <a:p>
            <a:r>
              <a:rPr lang="en-US" dirty="0" smtClean="0"/>
              <a:t>A large sample sized study on such modes has not been conducted before. </a:t>
            </a:r>
          </a:p>
          <a:p>
            <a:r>
              <a:rPr lang="en-US" dirty="0" smtClean="0"/>
              <a:t>This study will provide a statistical guidance on which  the modes contribution different channel of transports.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1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4" y="693858"/>
            <a:ext cx="4494826" cy="6089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653" y="618898"/>
            <a:ext cx="4303146" cy="6239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9340914" y="135055"/>
                <a:ext cx="1178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914" y="135055"/>
                <a:ext cx="117807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1873117" y="170638"/>
                <a:ext cx="11780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3117" y="170638"/>
                <a:ext cx="117807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995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694" y="270280"/>
            <a:ext cx="6926124" cy="617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7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806" y="207253"/>
            <a:ext cx="8070121" cy="6535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9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acquisition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726382" y="1690688"/>
                <a:ext cx="5126182" cy="4351338"/>
              </a:xfrm>
            </p:spPr>
            <p:txBody>
              <a:bodyPr/>
              <a:lstStyle/>
              <a:p>
                <a:r>
                  <a:rPr lang="en-US" dirty="0" smtClean="0"/>
                  <a:t>The data is taken from MDS+ database in NSTX 114500 ~ 14500</a:t>
                </a:r>
              </a:p>
              <a:p>
                <a:r>
                  <a:rPr lang="en-US" dirty="0" smtClean="0"/>
                  <a:t>Taking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Calculate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/>
                  <a:t> gradient </a:t>
                </a:r>
                <a:endParaRPr lang="en-US" dirty="0"/>
              </a:p>
              <a:p>
                <a:r>
                  <a:rPr lang="en-US" dirty="0" smtClean="0"/>
                  <a:t>Finding </a:t>
                </a:r>
                <a:r>
                  <a:rPr lang="en-US" dirty="0" smtClean="0"/>
                  <a:t>the H-mode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6382" y="1690688"/>
                <a:ext cx="5126182" cy="4351338"/>
              </a:xfrm>
              <a:blipFill>
                <a:blip r:embed="rId2"/>
                <a:stretch>
                  <a:fillRect l="-2140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5" y="1538288"/>
            <a:ext cx="6156849" cy="421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9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500"/>
            <a:ext cx="10515600" cy="1325563"/>
          </a:xfrm>
        </p:spPr>
        <p:txBody>
          <a:bodyPr/>
          <a:lstStyle/>
          <a:p>
            <a:r>
              <a:rPr lang="en-US" dirty="0" smtClean="0"/>
              <a:t>Example – NSTX 132588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5"/>
          <a:stretch/>
        </p:blipFill>
        <p:spPr>
          <a:xfrm>
            <a:off x="477980" y="1198644"/>
            <a:ext cx="5389419" cy="541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1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off for time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79127" y="1603952"/>
                <a:ext cx="5098472" cy="4351338"/>
              </a:xfrm>
            </p:spPr>
            <p:txBody>
              <a:bodyPr/>
              <a:lstStyle/>
              <a:p>
                <a:r>
                  <a:rPr lang="en-US" dirty="0" smtClean="0"/>
                  <a:t>Time 0.3 to </a:t>
                </a:r>
                <a:r>
                  <a:rPr lang="en-US" dirty="0" err="1" smtClean="0"/>
                  <a:t>t_max</a:t>
                </a:r>
                <a:endParaRPr lang="en-US" dirty="0" smtClean="0"/>
              </a:p>
              <a:p>
                <a:r>
                  <a:rPr lang="en-US" dirty="0" err="1" smtClean="0"/>
                  <a:t>t_max</a:t>
                </a:r>
                <a:r>
                  <a:rPr lang="en-US" dirty="0" smtClean="0"/>
                  <a:t> is when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=5)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𝑤𝑖𝑛𝑑𝑜𝑤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=5)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&gt;0.02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79127" y="1603952"/>
                <a:ext cx="5098472" cy="4351338"/>
              </a:xfrm>
              <a:blipFill>
                <a:blip r:embed="rId2"/>
                <a:stretch>
                  <a:fillRect l="-215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65" y="1745674"/>
            <a:ext cx="5985300" cy="386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off for 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365" y="5905788"/>
            <a:ext cx="4987635" cy="585066"/>
          </a:xfrm>
        </p:spPr>
        <p:txBody>
          <a:bodyPr/>
          <a:lstStyle/>
          <a:p>
            <a:r>
              <a:rPr lang="en-US" dirty="0" smtClean="0"/>
              <a:t>R is 0.9 ~ 1.45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9" y="1616454"/>
            <a:ext cx="6043991" cy="4178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7" y="211776"/>
            <a:ext cx="3782290" cy="64749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670473" y="3020291"/>
            <a:ext cx="810491" cy="692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30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Cut off for 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8365" y="5905788"/>
            <a:ext cx="4987635" cy="585066"/>
          </a:xfrm>
        </p:spPr>
        <p:txBody>
          <a:bodyPr/>
          <a:lstStyle/>
          <a:p>
            <a:r>
              <a:rPr lang="en-US" dirty="0" smtClean="0"/>
              <a:t>R is 0.9 ~ 1.45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09" y="1616454"/>
            <a:ext cx="6043991" cy="4178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510" y="-125787"/>
            <a:ext cx="3782290" cy="64749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9670473" y="3020291"/>
            <a:ext cx="810491" cy="6927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05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pedestal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6164" y="1825625"/>
            <a:ext cx="4987635" cy="4351338"/>
          </a:xfrm>
        </p:spPr>
        <p:txBody>
          <a:bodyPr/>
          <a:lstStyle/>
          <a:p>
            <a:r>
              <a:rPr lang="en-US" dirty="0" smtClean="0"/>
              <a:t>Take gradient and find the max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770" y="2599369"/>
            <a:ext cx="4731920" cy="33974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3" y="1753034"/>
            <a:ext cx="5936673" cy="418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421</Words>
  <Application>Microsoft Office PowerPoint</Application>
  <PresentationFormat>Widescreen</PresentationFormat>
  <Paragraphs>129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Analysis of micro-instabilities  impact on the electron temperature gradient length in NSTX pedestals</vt:lpstr>
      <vt:lpstr>Overview</vt:lpstr>
      <vt:lpstr>Motivation</vt:lpstr>
      <vt:lpstr>Data acquisition</vt:lpstr>
      <vt:lpstr>Example – NSTX 132588</vt:lpstr>
      <vt:lpstr>Cut off for time </vt:lpstr>
      <vt:lpstr>Cut off for R </vt:lpstr>
      <vt:lpstr>Cut off for R </vt:lpstr>
      <vt:lpstr>Finding pedestal</vt:lpstr>
      <vt:lpstr>Work flow</vt:lpstr>
      <vt:lpstr>Spotting H-mode</vt:lpstr>
      <vt:lpstr>Spotting H-mode</vt:lpstr>
      <vt:lpstr>Spotting H-mode</vt:lpstr>
      <vt:lpstr>Quantities dependence</vt:lpstr>
      <vt:lpstr>η dependence</vt:lpstr>
      <vt:lpstr>η dependence</vt:lpstr>
      <vt:lpstr>β_e dependence</vt:lpstr>
      <vt:lpstr>β_e dependence</vt:lpstr>
      <vt:lpstr>β_e dependence</vt:lpstr>
      <vt:lpstr>ν_ei dependence</vt:lpstr>
      <vt:lpstr>ν_ei dependence</vt:lpstr>
      <vt:lpstr>ν_ei dependence  large β_e</vt:lpstr>
      <vt:lpstr>Summary</vt:lpstr>
      <vt:lpstr>Future work</vt:lpstr>
      <vt:lpstr>Links</vt:lpstr>
      <vt:lpstr>Backup</vt:lpstr>
      <vt:lpstr>PowerPoint Presentation</vt:lpstr>
      <vt:lpstr>PowerPoint Presentation</vt:lpstr>
      <vt:lpstr>ν_ei dependence</vt:lpstr>
      <vt:lpstr>PowerPoint Presentation</vt:lpstr>
      <vt:lpstr>PowerPoint Presentation</vt:lpstr>
      <vt:lpstr>PowerPoint Presentation</vt:lpstr>
    </vt:vector>
  </TitlesOfParts>
  <Company>General Atomics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Tian Xing</dc:creator>
  <cp:lastModifiedBy>Tian Xing</cp:lastModifiedBy>
  <cp:revision>43</cp:revision>
  <dcterms:created xsi:type="dcterms:W3CDTF">2023-01-31T18:16:41Z</dcterms:created>
  <dcterms:modified xsi:type="dcterms:W3CDTF">2023-02-08T21:29:23Z</dcterms:modified>
</cp:coreProperties>
</file>